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B62D8-354D-4A1E-85F2-9714A20F2788}" type="datetimeFigureOut">
              <a:rPr lang="en-IN" smtClean="0"/>
              <a:t>23-09-2025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BD25C-1B4E-49E1-A7A7-D0345485E0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03428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B62D8-354D-4A1E-85F2-9714A20F2788}" type="datetimeFigureOut">
              <a:rPr lang="en-IN" smtClean="0"/>
              <a:t>23-09-2025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BD25C-1B4E-49E1-A7A7-D0345485E0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8186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B62D8-354D-4A1E-85F2-9714A20F2788}" type="datetimeFigureOut">
              <a:rPr lang="en-IN" smtClean="0"/>
              <a:t>23-09-2025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BD25C-1B4E-49E1-A7A7-D0345485E0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4097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B62D8-354D-4A1E-85F2-9714A20F2788}" type="datetimeFigureOut">
              <a:rPr lang="en-IN" smtClean="0"/>
              <a:t>23-09-2025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BD25C-1B4E-49E1-A7A7-D0345485E0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50591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B62D8-354D-4A1E-85F2-9714A20F2788}" type="datetimeFigureOut">
              <a:rPr lang="en-IN" smtClean="0"/>
              <a:t>23-09-2025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BD25C-1B4E-49E1-A7A7-D0345485E0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89193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B62D8-354D-4A1E-85F2-9714A20F2788}" type="datetimeFigureOut">
              <a:rPr lang="en-IN" smtClean="0"/>
              <a:t>23-09-2025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BD25C-1B4E-49E1-A7A7-D0345485E0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26038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B62D8-354D-4A1E-85F2-9714A20F2788}" type="datetimeFigureOut">
              <a:rPr lang="en-IN" smtClean="0"/>
              <a:t>23-09-2025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BD25C-1B4E-49E1-A7A7-D0345485E0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5798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B62D8-354D-4A1E-85F2-9714A20F2788}" type="datetimeFigureOut">
              <a:rPr lang="en-IN" smtClean="0"/>
              <a:t>23-09-2025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BD25C-1B4E-49E1-A7A7-D0345485E0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5748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B62D8-354D-4A1E-85F2-9714A20F2788}" type="datetimeFigureOut">
              <a:rPr lang="en-IN" smtClean="0"/>
              <a:t>23-09-2025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BD25C-1B4E-49E1-A7A7-D0345485E0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0079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B62D8-354D-4A1E-85F2-9714A20F2788}" type="datetimeFigureOut">
              <a:rPr lang="en-IN" smtClean="0"/>
              <a:t>23-09-2025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BD25C-1B4E-49E1-A7A7-D0345485E0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4666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B62D8-354D-4A1E-85F2-9714A20F2788}" type="datetimeFigureOut">
              <a:rPr lang="en-IN" smtClean="0"/>
              <a:t>23-09-2025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BD25C-1B4E-49E1-A7A7-D0345485E0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48853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B62D8-354D-4A1E-85F2-9714A20F2788}" type="datetimeFigureOut">
              <a:rPr lang="en-IN" smtClean="0"/>
              <a:t>23-09-2025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BD25C-1B4E-49E1-A7A7-D0345485E0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1477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171414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169 Majority Element (Boyer-Moore Voting Algorithm)</a:t>
            </a:r>
          </a:p>
          <a:p>
            <a:r>
              <a:rPr lang="en-US" dirty="0" smtClean="0"/>
              <a:t>Step1: increase counter if majority is equals to value else reduce its count and if count become  then  current element become majority</a:t>
            </a:r>
          </a:p>
          <a:p>
            <a:r>
              <a:rPr lang="en-US" dirty="0" smtClean="0"/>
              <a:t>Step2 :Verification- Traverse in vector and check element is majority or not may be occurrence will (n/2) or (n/3).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For n/(k) there are k-1 majority elements </a:t>
            </a:r>
          </a:p>
        </p:txBody>
      </p:sp>
      <p:sp>
        <p:nvSpPr>
          <p:cNvPr id="5" name="Rectangle 4"/>
          <p:cNvSpPr/>
          <p:nvPr/>
        </p:nvSpPr>
        <p:spPr>
          <a:xfrm>
            <a:off x="130629" y="1547459"/>
            <a:ext cx="11930744" cy="5078313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square">
            <a:spAutoFit/>
          </a:bodyPr>
          <a:lstStyle/>
          <a:p>
            <a:endParaRPr lang="en-US" dirty="0" smtClean="0"/>
          </a:p>
          <a:p>
            <a:r>
              <a:rPr lang="en-IN" b="0" dirty="0" smtClean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IN" b="0" dirty="0" smtClean="0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Solution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r>
              <a:rPr lang="en-IN" b="0" dirty="0" smtClean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public:</a:t>
            </a:r>
            <a:endParaRPr lang="en-IN" b="0" dirty="0" smtClean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  <a:p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IN" b="0" dirty="0" err="1" smtClean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IN" b="0" dirty="0" err="1" smtClean="0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majorityElement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IN" b="0" dirty="0" smtClean="0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vector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IN" b="0" dirty="0" err="1" smtClean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IN" b="0" dirty="0" smtClean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&amp;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IN" b="0" dirty="0" err="1" smtClean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nums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IN" b="0" dirty="0" err="1" smtClean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IN" b="0" dirty="0" err="1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maj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IN" b="0" dirty="0" err="1" smtClean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nums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IN" b="0" dirty="0" smtClean="0">
                <a:solidFill>
                  <a:srgbClr val="B5CEA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];</a:t>
            </a:r>
          </a:p>
          <a:p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IN" b="0" dirty="0" err="1" smtClean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c=</a:t>
            </a:r>
            <a:r>
              <a:rPr lang="en-IN" b="0" dirty="0" smtClean="0">
                <a:solidFill>
                  <a:srgbClr val="B5CEA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IN" b="0" dirty="0" smtClean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IN" b="0" dirty="0" err="1" smtClean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IN" b="0" dirty="0" err="1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IN" b="0" dirty="0" smtClean="0">
                <a:solidFill>
                  <a:srgbClr val="B5CEA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;i&lt;</a:t>
            </a:r>
            <a:r>
              <a:rPr lang="en-IN" b="0" dirty="0" err="1" smtClean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nums</a:t>
            </a:r>
            <a:r>
              <a:rPr lang="en-IN" b="0" dirty="0" err="1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IN" b="0" dirty="0" err="1" smtClean="0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size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();</a:t>
            </a:r>
            <a:r>
              <a:rPr lang="en-IN" b="0" dirty="0" err="1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++){</a:t>
            </a:r>
          </a:p>
          <a:p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en-IN" b="0" dirty="0" smtClean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IN" b="0" dirty="0" err="1" smtClean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nums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IN" b="0" dirty="0" err="1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]==</a:t>
            </a:r>
            <a:r>
              <a:rPr lang="en-IN" b="0" dirty="0" err="1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maj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IN" b="0" dirty="0" err="1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c++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;</a:t>
            </a:r>
            <a:r>
              <a:rPr lang="en-IN" b="0" dirty="0" smtClean="0">
                <a:solidFill>
                  <a:srgbClr val="6A9955"/>
                </a:solidFill>
                <a:effectLst/>
                <a:latin typeface="Consolas" panose="020B0609020204030204" pitchFamily="49" charset="0"/>
              </a:rPr>
              <a:t>  //increasing the counter if value is equals to majority</a:t>
            </a:r>
            <a:endParaRPr lang="en-IN" b="0" dirty="0" smtClean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  <a:p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en-IN" b="0" dirty="0" smtClean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c--;</a:t>
            </a:r>
            <a:r>
              <a:rPr lang="en-IN" b="0" dirty="0" smtClean="0">
                <a:solidFill>
                  <a:srgbClr val="6A9955"/>
                </a:solidFill>
                <a:effectLst/>
                <a:latin typeface="Consolas" panose="020B0609020204030204" pitchFamily="49" charset="0"/>
              </a:rPr>
              <a:t> //else decreasing the counter</a:t>
            </a:r>
            <a:endParaRPr lang="en-IN" b="0" dirty="0" smtClean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  <a:p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en-IN" b="0" dirty="0" smtClean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(c==</a:t>
            </a:r>
            <a:r>
              <a:rPr lang="en-IN" b="0" dirty="0" smtClean="0">
                <a:solidFill>
                  <a:srgbClr val="B5CEA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 {</a:t>
            </a:r>
            <a:r>
              <a:rPr lang="en-IN" b="0" dirty="0" smtClean="0">
                <a:solidFill>
                  <a:srgbClr val="6A9955"/>
                </a:solidFill>
                <a:effectLst/>
                <a:latin typeface="Consolas" panose="020B0609020204030204" pitchFamily="49" charset="0"/>
              </a:rPr>
              <a:t>  //if counter zero then current element becomes the majority element</a:t>
            </a:r>
            <a:endParaRPr lang="en-IN" b="0" dirty="0" smtClean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  <a:p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        </a:t>
            </a:r>
            <a:r>
              <a:rPr lang="en-IN" b="0" dirty="0" err="1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maj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IN" b="0" dirty="0" err="1" smtClean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nums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IN" b="0" dirty="0" err="1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];</a:t>
            </a:r>
          </a:p>
          <a:p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        c=</a:t>
            </a:r>
            <a:r>
              <a:rPr lang="en-IN" b="0" dirty="0" smtClean="0">
                <a:solidFill>
                  <a:srgbClr val="B5CEA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    }</a:t>
            </a:r>
          </a:p>
          <a:p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}</a:t>
            </a:r>
          </a:p>
          <a:p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IN" b="0" dirty="0" smtClean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IN" b="0" dirty="0" err="1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maj</a:t>
            </a:r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r>
              <a:rPr lang="en-IN" b="0" dirty="0" smtClean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7222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53. Maximum </a:t>
            </a:r>
            <a:r>
              <a:rPr lang="en-US" b="1" dirty="0" err="1" smtClean="0"/>
              <a:t>Subarray</a:t>
            </a:r>
            <a:r>
              <a:rPr lang="en-US" b="1" dirty="0" smtClean="0"/>
              <a:t> Sum (</a:t>
            </a:r>
            <a:r>
              <a:rPr lang="en-US" b="1" dirty="0" err="1" smtClean="0"/>
              <a:t>Kadane</a:t>
            </a:r>
            <a:r>
              <a:rPr lang="en-US" b="1" dirty="0" smtClean="0"/>
              <a:t> Algorithm) </a:t>
            </a:r>
          </a:p>
          <a:p>
            <a:endParaRPr lang="en-US" b="1" dirty="0"/>
          </a:p>
          <a:p>
            <a:r>
              <a:rPr lang="en-US" dirty="0" smtClean="0"/>
              <a:t>If any point of time the sum become &lt;=0 then that </a:t>
            </a:r>
            <a:r>
              <a:rPr lang="en-US" dirty="0" err="1" smtClean="0"/>
              <a:t>subarray</a:t>
            </a:r>
            <a:r>
              <a:rPr lang="en-US" dirty="0" smtClean="0"/>
              <a:t> will results in always a lesser value so reset the sum to 0.</a:t>
            </a:r>
          </a:p>
        </p:txBody>
      </p:sp>
      <p:sp>
        <p:nvSpPr>
          <p:cNvPr id="5" name="Rectangle 4"/>
          <p:cNvSpPr/>
          <p:nvPr/>
        </p:nvSpPr>
        <p:spPr>
          <a:xfrm>
            <a:off x="1644202" y="1550041"/>
            <a:ext cx="6096000" cy="4247317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r>
              <a:rPr lang="en-IN" dirty="0">
                <a:solidFill>
                  <a:srgbClr val="569CD6"/>
                </a:solidFill>
                <a:latin typeface="Consolas" panose="020B0609020204030204" pitchFamily="49" charset="0"/>
              </a:rPr>
              <a:t>class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>
                <a:solidFill>
                  <a:srgbClr val="4EC9B0"/>
                </a:solidFill>
                <a:latin typeface="Consolas" panose="020B0609020204030204" pitchFamily="49" charset="0"/>
              </a:rPr>
              <a:t>Solution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{</a:t>
            </a:r>
          </a:p>
          <a:p>
            <a:r>
              <a:rPr lang="en-IN" dirty="0">
                <a:solidFill>
                  <a:srgbClr val="569CD6"/>
                </a:solidFill>
                <a:latin typeface="Consolas" panose="020B0609020204030204" pitchFamily="49" charset="0"/>
              </a:rPr>
              <a:t>public:</a:t>
            </a:r>
            <a:endParaRPr lang="en-IN" dirty="0">
              <a:solidFill>
                <a:srgbClr val="D4D4D4"/>
              </a:solidFill>
              <a:latin typeface="Consolas" panose="020B0609020204030204" pitchFamily="49" charset="0"/>
            </a:endParaRP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</a:t>
            </a:r>
            <a:r>
              <a:rPr lang="en-IN" dirty="0" err="1">
                <a:solidFill>
                  <a:srgbClr val="569CD6"/>
                </a:solidFill>
                <a:latin typeface="Consolas" panose="020B0609020204030204" pitchFamily="49" charset="0"/>
              </a:rPr>
              <a:t>int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 err="1">
                <a:solidFill>
                  <a:srgbClr val="DCDCAA"/>
                </a:solidFill>
                <a:latin typeface="Consolas" panose="020B0609020204030204" pitchFamily="49" charset="0"/>
              </a:rPr>
              <a:t>maxSubArray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(</a:t>
            </a:r>
            <a:r>
              <a:rPr lang="en-IN" dirty="0">
                <a:solidFill>
                  <a:srgbClr val="4EC9B0"/>
                </a:solidFill>
                <a:latin typeface="Consolas" panose="020B0609020204030204" pitchFamily="49" charset="0"/>
              </a:rPr>
              <a:t>vector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&lt;</a:t>
            </a:r>
            <a:r>
              <a:rPr lang="en-IN" dirty="0" err="1">
                <a:solidFill>
                  <a:srgbClr val="569CD6"/>
                </a:solidFill>
                <a:latin typeface="Consolas" panose="020B0609020204030204" pitchFamily="49" charset="0"/>
              </a:rPr>
              <a:t>int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&gt;</a:t>
            </a:r>
            <a:r>
              <a:rPr lang="en-IN" dirty="0">
                <a:solidFill>
                  <a:srgbClr val="569CD6"/>
                </a:solidFill>
                <a:latin typeface="Consolas" panose="020B0609020204030204" pitchFamily="49" charset="0"/>
              </a:rPr>
              <a:t>&amp;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 err="1">
                <a:solidFill>
                  <a:srgbClr val="9CDCFE"/>
                </a:solidFill>
                <a:latin typeface="Consolas" panose="020B0609020204030204" pitchFamily="49" charset="0"/>
              </a:rPr>
              <a:t>nums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) {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</a:t>
            </a:r>
            <a:r>
              <a:rPr lang="en-IN" dirty="0" err="1">
                <a:solidFill>
                  <a:srgbClr val="569CD6"/>
                </a:solidFill>
                <a:latin typeface="Consolas" panose="020B0609020204030204" pitchFamily="49" charset="0"/>
              </a:rPr>
              <a:t>int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maxsum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=INT_MIN;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</a:t>
            </a:r>
            <a:r>
              <a:rPr lang="en-IN" dirty="0" err="1">
                <a:solidFill>
                  <a:srgbClr val="569CD6"/>
                </a:solidFill>
                <a:latin typeface="Consolas" panose="020B0609020204030204" pitchFamily="49" charset="0"/>
              </a:rPr>
              <a:t>int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sum=</a:t>
            </a:r>
            <a:r>
              <a:rPr lang="en-IN" dirty="0">
                <a:solidFill>
                  <a:srgbClr val="B5CEA8"/>
                </a:solidFill>
                <a:latin typeface="Consolas" panose="020B0609020204030204" pitchFamily="49" charset="0"/>
              </a:rPr>
              <a:t>0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</a:t>
            </a:r>
            <a:r>
              <a:rPr lang="en-IN" dirty="0">
                <a:solidFill>
                  <a:srgbClr val="C586C0"/>
                </a:solidFill>
                <a:latin typeface="Consolas" panose="020B0609020204030204" pitchFamily="49" charset="0"/>
              </a:rPr>
              <a:t>for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(</a:t>
            </a:r>
            <a:r>
              <a:rPr lang="en-IN" dirty="0" err="1">
                <a:solidFill>
                  <a:srgbClr val="569CD6"/>
                </a:solidFill>
                <a:latin typeface="Consolas" panose="020B0609020204030204" pitchFamily="49" charset="0"/>
              </a:rPr>
              <a:t>int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i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=</a:t>
            </a:r>
            <a:r>
              <a:rPr lang="en-IN" dirty="0">
                <a:solidFill>
                  <a:srgbClr val="B5CEA8"/>
                </a:solidFill>
                <a:latin typeface="Consolas" panose="020B0609020204030204" pitchFamily="49" charset="0"/>
              </a:rPr>
              <a:t>0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;i&lt;</a:t>
            </a:r>
            <a:r>
              <a:rPr lang="en-IN" dirty="0" err="1">
                <a:solidFill>
                  <a:srgbClr val="9CDCFE"/>
                </a:solidFill>
                <a:latin typeface="Consolas" panose="020B0609020204030204" pitchFamily="49" charset="0"/>
              </a:rPr>
              <a:t>nums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.</a:t>
            </a:r>
            <a:r>
              <a:rPr lang="en-IN" dirty="0" err="1">
                <a:solidFill>
                  <a:srgbClr val="DCDCAA"/>
                </a:solidFill>
                <a:latin typeface="Consolas" panose="020B0609020204030204" pitchFamily="49" charset="0"/>
              </a:rPr>
              <a:t>size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();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i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++){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    sum+=</a:t>
            </a:r>
            <a:r>
              <a:rPr lang="en-IN" dirty="0" err="1">
                <a:solidFill>
                  <a:srgbClr val="9CDCFE"/>
                </a:solidFill>
                <a:latin typeface="Consolas" panose="020B0609020204030204" pitchFamily="49" charset="0"/>
              </a:rPr>
              <a:t>nums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[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i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];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    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maxsum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=</a:t>
            </a:r>
            <a:r>
              <a:rPr lang="en-IN" dirty="0">
                <a:solidFill>
                  <a:srgbClr val="DCDCAA"/>
                </a:solidFill>
                <a:latin typeface="Consolas" panose="020B0609020204030204" pitchFamily="49" charset="0"/>
              </a:rPr>
              <a:t>max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(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maxsum,sum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    </a:t>
            </a:r>
            <a:r>
              <a:rPr lang="en-IN" dirty="0">
                <a:solidFill>
                  <a:srgbClr val="C586C0"/>
                </a:solidFill>
                <a:latin typeface="Consolas" panose="020B0609020204030204" pitchFamily="49" charset="0"/>
              </a:rPr>
              <a:t>if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(sum&lt;=</a:t>
            </a:r>
            <a:r>
              <a:rPr lang="en-IN" dirty="0">
                <a:solidFill>
                  <a:srgbClr val="B5CEA8"/>
                </a:solidFill>
                <a:latin typeface="Consolas" panose="020B0609020204030204" pitchFamily="49" charset="0"/>
              </a:rPr>
              <a:t>0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)sum=</a:t>
            </a:r>
            <a:r>
              <a:rPr lang="en-IN" dirty="0">
                <a:solidFill>
                  <a:srgbClr val="B5CEA8"/>
                </a:solidFill>
                <a:latin typeface="Consolas" panose="020B0609020204030204" pitchFamily="49" charset="0"/>
              </a:rPr>
              <a:t>0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;</a:t>
            </a:r>
            <a:r>
              <a:rPr lang="en-IN" dirty="0">
                <a:solidFill>
                  <a:srgbClr val="6A9955"/>
                </a:solidFill>
                <a:latin typeface="Consolas" panose="020B0609020204030204" pitchFamily="49" charset="0"/>
              </a:rPr>
              <a:t>  // last line because it will calculate </a:t>
            </a:r>
            <a:r>
              <a:rPr lang="en-IN" dirty="0" err="1">
                <a:solidFill>
                  <a:srgbClr val="6A9955"/>
                </a:solidFill>
                <a:latin typeface="Consolas" panose="020B0609020204030204" pitchFamily="49" charset="0"/>
              </a:rPr>
              <a:t>atleast</a:t>
            </a:r>
            <a:r>
              <a:rPr lang="en-IN" dirty="0">
                <a:solidFill>
                  <a:srgbClr val="6A9955"/>
                </a:solidFill>
                <a:latin typeface="Consolas" panose="020B0609020204030204" pitchFamily="49" charset="0"/>
              </a:rPr>
              <a:t> one time </a:t>
            </a:r>
            <a:r>
              <a:rPr lang="en-IN" dirty="0" err="1">
                <a:solidFill>
                  <a:srgbClr val="6A9955"/>
                </a:solidFill>
                <a:latin typeface="Consolas" panose="020B0609020204030204" pitchFamily="49" charset="0"/>
              </a:rPr>
              <a:t>maxsum</a:t>
            </a:r>
            <a:r>
              <a:rPr lang="en-IN" dirty="0">
                <a:solidFill>
                  <a:srgbClr val="6A9955"/>
                </a:solidFill>
                <a:latin typeface="Consolas" panose="020B0609020204030204" pitchFamily="49" charset="0"/>
              </a:rPr>
              <a:t> when all are -</a:t>
            </a:r>
            <a:r>
              <a:rPr lang="en-IN" dirty="0" err="1">
                <a:solidFill>
                  <a:srgbClr val="6A9955"/>
                </a:solidFill>
                <a:latin typeface="Consolas" panose="020B0609020204030204" pitchFamily="49" charset="0"/>
              </a:rPr>
              <a:t>ve</a:t>
            </a:r>
            <a:endParaRPr lang="en-IN" dirty="0">
              <a:solidFill>
                <a:srgbClr val="D4D4D4"/>
              </a:solidFill>
              <a:latin typeface="Consolas" panose="020B0609020204030204" pitchFamily="49" charset="0"/>
            </a:endParaRP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}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</a:t>
            </a:r>
            <a:r>
              <a:rPr lang="en-IN" dirty="0">
                <a:solidFill>
                  <a:srgbClr val="C586C0"/>
                </a:solidFill>
                <a:latin typeface="Consolas" panose="020B0609020204030204" pitchFamily="49" charset="0"/>
              </a:rPr>
              <a:t>return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maxsum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}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};</a:t>
            </a:r>
            <a:endParaRPr lang="en-IN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597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04045" y="1701418"/>
            <a:ext cx="6096000" cy="3970318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r>
              <a:rPr lang="en-IN" dirty="0">
                <a:solidFill>
                  <a:srgbClr val="569CD6"/>
                </a:solidFill>
                <a:latin typeface="Consolas" panose="020B0609020204030204" pitchFamily="49" charset="0"/>
              </a:rPr>
              <a:t>class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>
                <a:solidFill>
                  <a:srgbClr val="4EC9B0"/>
                </a:solidFill>
                <a:latin typeface="Consolas" panose="020B0609020204030204" pitchFamily="49" charset="0"/>
              </a:rPr>
              <a:t>Solution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{</a:t>
            </a:r>
          </a:p>
          <a:p>
            <a:r>
              <a:rPr lang="en-IN" dirty="0">
                <a:solidFill>
                  <a:srgbClr val="569CD6"/>
                </a:solidFill>
                <a:latin typeface="Consolas" panose="020B0609020204030204" pitchFamily="49" charset="0"/>
              </a:rPr>
              <a:t>public:</a:t>
            </a:r>
            <a:endParaRPr lang="en-IN" dirty="0">
              <a:solidFill>
                <a:srgbClr val="D4D4D4"/>
              </a:solidFill>
              <a:latin typeface="Consolas" panose="020B0609020204030204" pitchFamily="49" charset="0"/>
            </a:endParaRP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</a:t>
            </a:r>
            <a:r>
              <a:rPr lang="en-IN" dirty="0" err="1">
                <a:solidFill>
                  <a:srgbClr val="569CD6"/>
                </a:solidFill>
                <a:latin typeface="Consolas" panose="020B0609020204030204" pitchFamily="49" charset="0"/>
              </a:rPr>
              <a:t>int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 err="1">
                <a:solidFill>
                  <a:srgbClr val="DCDCAA"/>
                </a:solidFill>
                <a:latin typeface="Consolas" panose="020B0609020204030204" pitchFamily="49" charset="0"/>
              </a:rPr>
              <a:t>maxProfit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(</a:t>
            </a:r>
            <a:r>
              <a:rPr lang="en-IN" dirty="0">
                <a:solidFill>
                  <a:srgbClr val="4EC9B0"/>
                </a:solidFill>
                <a:latin typeface="Consolas" panose="020B0609020204030204" pitchFamily="49" charset="0"/>
              </a:rPr>
              <a:t>vector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&lt;</a:t>
            </a:r>
            <a:r>
              <a:rPr lang="en-IN" dirty="0" err="1">
                <a:solidFill>
                  <a:srgbClr val="569CD6"/>
                </a:solidFill>
                <a:latin typeface="Consolas" panose="020B0609020204030204" pitchFamily="49" charset="0"/>
              </a:rPr>
              <a:t>int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&gt;</a:t>
            </a:r>
            <a:r>
              <a:rPr lang="en-IN" dirty="0">
                <a:solidFill>
                  <a:srgbClr val="569CD6"/>
                </a:solidFill>
                <a:latin typeface="Consolas" panose="020B0609020204030204" pitchFamily="49" charset="0"/>
              </a:rPr>
              <a:t>&amp;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>
                <a:solidFill>
                  <a:srgbClr val="9CDCFE"/>
                </a:solidFill>
                <a:latin typeface="Consolas" panose="020B0609020204030204" pitchFamily="49" charset="0"/>
              </a:rPr>
              <a:t>prices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) {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</a:t>
            </a:r>
            <a:r>
              <a:rPr lang="en-IN" dirty="0" err="1">
                <a:solidFill>
                  <a:srgbClr val="569CD6"/>
                </a:solidFill>
                <a:latin typeface="Consolas" panose="020B0609020204030204" pitchFamily="49" charset="0"/>
              </a:rPr>
              <a:t>int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maxprofit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=</a:t>
            </a:r>
            <a:r>
              <a:rPr lang="en-IN" dirty="0">
                <a:solidFill>
                  <a:srgbClr val="B5CEA8"/>
                </a:solidFill>
                <a:latin typeface="Consolas" panose="020B0609020204030204" pitchFamily="49" charset="0"/>
              </a:rPr>
              <a:t>0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</a:t>
            </a:r>
            <a:r>
              <a:rPr lang="en-IN" dirty="0" err="1">
                <a:solidFill>
                  <a:srgbClr val="569CD6"/>
                </a:solidFill>
                <a:latin typeface="Consolas" panose="020B0609020204030204" pitchFamily="49" charset="0"/>
              </a:rPr>
              <a:t>int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minval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=</a:t>
            </a:r>
            <a:r>
              <a:rPr lang="en-IN" dirty="0">
                <a:solidFill>
                  <a:srgbClr val="9CDCFE"/>
                </a:solidFill>
                <a:latin typeface="Consolas" panose="020B0609020204030204" pitchFamily="49" charset="0"/>
              </a:rPr>
              <a:t>prices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[</a:t>
            </a:r>
            <a:r>
              <a:rPr lang="en-IN" dirty="0">
                <a:solidFill>
                  <a:srgbClr val="B5CEA8"/>
                </a:solidFill>
                <a:latin typeface="Consolas" panose="020B0609020204030204" pitchFamily="49" charset="0"/>
              </a:rPr>
              <a:t>0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];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</a:t>
            </a:r>
            <a:r>
              <a:rPr lang="en-IN" dirty="0">
                <a:solidFill>
                  <a:srgbClr val="C586C0"/>
                </a:solidFill>
                <a:latin typeface="Consolas" panose="020B0609020204030204" pitchFamily="49" charset="0"/>
              </a:rPr>
              <a:t>for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(</a:t>
            </a:r>
            <a:r>
              <a:rPr lang="en-IN" dirty="0" err="1">
                <a:solidFill>
                  <a:srgbClr val="569CD6"/>
                </a:solidFill>
                <a:latin typeface="Consolas" panose="020B0609020204030204" pitchFamily="49" charset="0"/>
              </a:rPr>
              <a:t>int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i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=</a:t>
            </a:r>
            <a:r>
              <a:rPr lang="en-IN" dirty="0">
                <a:solidFill>
                  <a:srgbClr val="B5CEA8"/>
                </a:solidFill>
                <a:latin typeface="Consolas" panose="020B0609020204030204" pitchFamily="49" charset="0"/>
              </a:rPr>
              <a:t>1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;i&lt;</a:t>
            </a:r>
            <a:r>
              <a:rPr lang="en-IN" dirty="0" err="1">
                <a:solidFill>
                  <a:srgbClr val="9CDCFE"/>
                </a:solidFill>
                <a:latin typeface="Consolas" panose="020B0609020204030204" pitchFamily="49" charset="0"/>
              </a:rPr>
              <a:t>prices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.</a:t>
            </a:r>
            <a:r>
              <a:rPr lang="en-IN" dirty="0" err="1">
                <a:solidFill>
                  <a:srgbClr val="DCDCAA"/>
                </a:solidFill>
                <a:latin typeface="Consolas" panose="020B0609020204030204" pitchFamily="49" charset="0"/>
              </a:rPr>
              <a:t>size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();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i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++){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    </a:t>
            </a:r>
            <a:r>
              <a:rPr lang="en-IN" dirty="0">
                <a:solidFill>
                  <a:srgbClr val="C586C0"/>
                </a:solidFill>
                <a:latin typeface="Consolas" panose="020B0609020204030204" pitchFamily="49" charset="0"/>
              </a:rPr>
              <a:t>if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(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maxprofit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&lt;</a:t>
            </a:r>
            <a:r>
              <a:rPr lang="en-IN" dirty="0">
                <a:solidFill>
                  <a:srgbClr val="9CDCFE"/>
                </a:solidFill>
                <a:latin typeface="Consolas" panose="020B0609020204030204" pitchFamily="49" charset="0"/>
              </a:rPr>
              <a:t>prices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[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i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]-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minval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) 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maxprofit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=</a:t>
            </a:r>
            <a:r>
              <a:rPr lang="en-IN" dirty="0">
                <a:solidFill>
                  <a:srgbClr val="9CDCFE"/>
                </a:solidFill>
                <a:latin typeface="Consolas" panose="020B0609020204030204" pitchFamily="49" charset="0"/>
              </a:rPr>
              <a:t>prices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[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i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]-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minval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;</a:t>
            </a:r>
            <a:r>
              <a:rPr lang="en-IN" dirty="0">
                <a:solidFill>
                  <a:srgbClr val="6A9955"/>
                </a:solidFill>
                <a:latin typeface="Consolas" panose="020B0609020204030204" pitchFamily="49" charset="0"/>
              </a:rPr>
              <a:t>  // checking with previous min values by current values</a:t>
            </a:r>
            <a:endParaRPr lang="en-IN" dirty="0">
              <a:solidFill>
                <a:srgbClr val="D4D4D4"/>
              </a:solidFill>
              <a:latin typeface="Consolas" panose="020B0609020204030204" pitchFamily="49" charset="0"/>
            </a:endParaRP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    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minval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=</a:t>
            </a:r>
            <a:r>
              <a:rPr lang="en-IN" dirty="0">
                <a:solidFill>
                  <a:srgbClr val="DCDCAA"/>
                </a:solidFill>
                <a:latin typeface="Consolas" panose="020B0609020204030204" pitchFamily="49" charset="0"/>
              </a:rPr>
              <a:t>min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(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minval,</a:t>
            </a:r>
            <a:r>
              <a:rPr lang="en-IN" dirty="0" err="1">
                <a:solidFill>
                  <a:srgbClr val="9CDCFE"/>
                </a:solidFill>
                <a:latin typeface="Consolas" panose="020B0609020204030204" pitchFamily="49" charset="0"/>
              </a:rPr>
              <a:t>prices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[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i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]);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}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</a:t>
            </a:r>
            <a:r>
              <a:rPr lang="en-IN" dirty="0">
                <a:solidFill>
                  <a:srgbClr val="C586C0"/>
                </a:solidFill>
                <a:latin typeface="Consolas" panose="020B0609020204030204" pitchFamily="49" charset="0"/>
              </a:rPr>
              <a:t>return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maxprofit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}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};</a:t>
            </a:r>
            <a:endParaRPr lang="en-IN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53. </a:t>
            </a:r>
            <a:r>
              <a:rPr lang="en-US" b="1" dirty="0" smtClean="0"/>
              <a:t>Buy And Sell Stocks</a:t>
            </a:r>
          </a:p>
          <a:p>
            <a:r>
              <a:rPr lang="en-US" dirty="0" smtClean="0"/>
              <a:t>Try to maximize </a:t>
            </a:r>
            <a:r>
              <a:rPr lang="en-US" dirty="0" err="1" smtClean="0"/>
              <a:t>profilt</a:t>
            </a:r>
            <a:r>
              <a:rPr lang="en-US" dirty="0" smtClean="0"/>
              <a:t> by checking current value with previous min value to maximize 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13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0"/>
            <a:ext cx="1059931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53. </a:t>
            </a:r>
            <a:r>
              <a:rPr lang="en-US" b="1" dirty="0" smtClean="0"/>
              <a:t>Pow (</a:t>
            </a:r>
            <a:r>
              <a:rPr lang="en-US" b="1" dirty="0" err="1" smtClean="0"/>
              <a:t>X,n</a:t>
            </a:r>
            <a:r>
              <a:rPr lang="en-US" b="1" dirty="0" smtClean="0"/>
              <a:t>)</a:t>
            </a:r>
            <a:endParaRPr lang="en-US" b="1" dirty="0"/>
          </a:p>
          <a:p>
            <a:r>
              <a:rPr lang="en-US" dirty="0" smtClean="0"/>
              <a:t>Step1:</a:t>
            </a:r>
            <a:r>
              <a:rPr lang="en-US" dirty="0"/>
              <a:t> </a:t>
            </a:r>
            <a:r>
              <a:rPr lang="en-US" dirty="0" smtClean="0"/>
              <a:t>convert power in binary from like 1011</a:t>
            </a:r>
          </a:p>
          <a:p>
            <a:r>
              <a:rPr lang="en-US" dirty="0" smtClean="0"/>
              <a:t>Step2: find the power of last binary digit if its 1 then multiply the value to the </a:t>
            </a:r>
            <a:r>
              <a:rPr lang="en-US" dirty="0" err="1" smtClean="0"/>
              <a:t>ans</a:t>
            </a:r>
            <a:endParaRPr lang="en-US" dirty="0" smtClean="0"/>
          </a:p>
          <a:p>
            <a:r>
              <a:rPr lang="en-US" dirty="0" smtClean="0"/>
              <a:t>Step 3: convert X to X^X just in binary x,x^2,x^4……;</a:t>
            </a:r>
          </a:p>
          <a:p>
            <a:endParaRPr lang="en-US" dirty="0" smtClean="0"/>
          </a:p>
        </p:txBody>
      </p:sp>
      <p:sp>
        <p:nvSpPr>
          <p:cNvPr id="3" name="Rectangle 2"/>
          <p:cNvSpPr/>
          <p:nvPr/>
        </p:nvSpPr>
        <p:spPr>
          <a:xfrm>
            <a:off x="575256" y="1572424"/>
            <a:ext cx="6096000" cy="5078313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r>
              <a:rPr lang="en-IN" dirty="0">
                <a:solidFill>
                  <a:srgbClr val="569CD6"/>
                </a:solidFill>
                <a:latin typeface="Consolas" panose="020B0609020204030204" pitchFamily="49" charset="0"/>
              </a:rPr>
              <a:t>class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>
                <a:solidFill>
                  <a:srgbClr val="4EC9B0"/>
                </a:solidFill>
                <a:latin typeface="Consolas" panose="020B0609020204030204" pitchFamily="49" charset="0"/>
              </a:rPr>
              <a:t>Solution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{</a:t>
            </a:r>
          </a:p>
          <a:p>
            <a:r>
              <a:rPr lang="en-IN" dirty="0">
                <a:solidFill>
                  <a:srgbClr val="569CD6"/>
                </a:solidFill>
                <a:latin typeface="Consolas" panose="020B0609020204030204" pitchFamily="49" charset="0"/>
              </a:rPr>
              <a:t>public:</a:t>
            </a:r>
            <a:endParaRPr lang="en-IN" dirty="0">
              <a:solidFill>
                <a:srgbClr val="D4D4D4"/>
              </a:solidFill>
              <a:latin typeface="Consolas" panose="020B0609020204030204" pitchFamily="49" charset="0"/>
            </a:endParaRPr>
          </a:p>
          <a:p>
            <a:r>
              <a:rPr lang="en-IN" dirty="0">
                <a:solidFill>
                  <a:srgbClr val="569CD6"/>
                </a:solidFill>
                <a:latin typeface="Consolas" panose="020B0609020204030204" pitchFamily="49" charset="0"/>
              </a:rPr>
              <a:t>double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>
                <a:solidFill>
                  <a:srgbClr val="DCDCAA"/>
                </a:solidFill>
                <a:latin typeface="Consolas" panose="020B0609020204030204" pitchFamily="49" charset="0"/>
              </a:rPr>
              <a:t>solve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(</a:t>
            </a:r>
            <a:r>
              <a:rPr lang="en-IN" dirty="0">
                <a:solidFill>
                  <a:srgbClr val="569CD6"/>
                </a:solidFill>
                <a:latin typeface="Consolas" panose="020B0609020204030204" pitchFamily="49" charset="0"/>
              </a:rPr>
              <a:t>double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>
                <a:solidFill>
                  <a:srgbClr val="9CDCFE"/>
                </a:solidFill>
                <a:latin typeface="Consolas" panose="020B0609020204030204" pitchFamily="49" charset="0"/>
              </a:rPr>
              <a:t>x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,</a:t>
            </a:r>
            <a:r>
              <a:rPr lang="en-IN" dirty="0">
                <a:solidFill>
                  <a:srgbClr val="569CD6"/>
                </a:solidFill>
                <a:latin typeface="Consolas" panose="020B0609020204030204" pitchFamily="49" charset="0"/>
              </a:rPr>
              <a:t>long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>
                <a:solidFill>
                  <a:srgbClr val="9CDCFE"/>
                </a:solidFill>
                <a:latin typeface="Consolas" panose="020B0609020204030204" pitchFamily="49" charset="0"/>
              </a:rPr>
              <a:t>n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){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</a:t>
            </a:r>
            <a:r>
              <a:rPr lang="en-IN" dirty="0">
                <a:solidFill>
                  <a:srgbClr val="569CD6"/>
                </a:solidFill>
                <a:latin typeface="Consolas" panose="020B0609020204030204" pitchFamily="49" charset="0"/>
              </a:rPr>
              <a:t>long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bin=n;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</a:t>
            </a:r>
            <a:r>
              <a:rPr lang="en-IN" dirty="0">
                <a:solidFill>
                  <a:srgbClr val="569CD6"/>
                </a:solidFill>
                <a:latin typeface="Consolas" panose="020B0609020204030204" pitchFamily="49" charset="0"/>
              </a:rPr>
              <a:t>double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ans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=</a:t>
            </a:r>
            <a:r>
              <a:rPr lang="en-IN" dirty="0">
                <a:solidFill>
                  <a:srgbClr val="B5CEA8"/>
                </a:solidFill>
                <a:latin typeface="Consolas" panose="020B0609020204030204" pitchFamily="49" charset="0"/>
              </a:rPr>
              <a:t>1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</a:t>
            </a:r>
            <a:r>
              <a:rPr lang="en-IN" dirty="0">
                <a:solidFill>
                  <a:srgbClr val="C586C0"/>
                </a:solidFill>
                <a:latin typeface="Consolas" panose="020B0609020204030204" pitchFamily="49" charset="0"/>
              </a:rPr>
              <a:t>while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(bin&gt;</a:t>
            </a:r>
            <a:r>
              <a:rPr lang="en-IN" dirty="0">
                <a:solidFill>
                  <a:srgbClr val="B5CEA8"/>
                </a:solidFill>
                <a:latin typeface="Consolas" panose="020B0609020204030204" pitchFamily="49" charset="0"/>
              </a:rPr>
              <a:t>0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){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</a:t>
            </a:r>
            <a:r>
              <a:rPr lang="en-IN" dirty="0">
                <a:solidFill>
                  <a:srgbClr val="C586C0"/>
                </a:solidFill>
                <a:latin typeface="Consolas" panose="020B0609020204030204" pitchFamily="49" charset="0"/>
              </a:rPr>
              <a:t>if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(bin%</a:t>
            </a:r>
            <a:r>
              <a:rPr lang="en-IN" dirty="0">
                <a:solidFill>
                  <a:srgbClr val="B5CEA8"/>
                </a:solidFill>
                <a:latin typeface="Consolas" panose="020B0609020204030204" pitchFamily="49" charset="0"/>
              </a:rPr>
              <a:t>2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==</a:t>
            </a:r>
            <a:r>
              <a:rPr lang="en-IN" dirty="0">
                <a:solidFill>
                  <a:srgbClr val="B5CEA8"/>
                </a:solidFill>
                <a:latin typeface="Consolas" panose="020B0609020204030204" pitchFamily="49" charset="0"/>
              </a:rPr>
              <a:t>1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) 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ans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*=x;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x*=x;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bin/=</a:t>
            </a:r>
            <a:r>
              <a:rPr lang="en-IN" dirty="0">
                <a:solidFill>
                  <a:srgbClr val="B5CEA8"/>
                </a:solidFill>
                <a:latin typeface="Consolas" panose="020B0609020204030204" pitchFamily="49" charset="0"/>
              </a:rPr>
              <a:t>2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}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</a:t>
            </a:r>
            <a:r>
              <a:rPr lang="en-IN" dirty="0">
                <a:solidFill>
                  <a:srgbClr val="C586C0"/>
                </a:solidFill>
                <a:latin typeface="Consolas" panose="020B0609020204030204" pitchFamily="49" charset="0"/>
              </a:rPr>
              <a:t>return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ans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}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</a:t>
            </a:r>
            <a:r>
              <a:rPr lang="en-IN" dirty="0">
                <a:solidFill>
                  <a:srgbClr val="569CD6"/>
                </a:solidFill>
                <a:latin typeface="Consolas" panose="020B0609020204030204" pitchFamily="49" charset="0"/>
              </a:rPr>
              <a:t>double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 err="1">
                <a:solidFill>
                  <a:srgbClr val="DCDCAA"/>
                </a:solidFill>
                <a:latin typeface="Consolas" panose="020B0609020204030204" pitchFamily="49" charset="0"/>
              </a:rPr>
              <a:t>myPow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(</a:t>
            </a:r>
            <a:r>
              <a:rPr lang="en-IN" dirty="0">
                <a:solidFill>
                  <a:srgbClr val="569CD6"/>
                </a:solidFill>
                <a:latin typeface="Consolas" panose="020B0609020204030204" pitchFamily="49" charset="0"/>
              </a:rPr>
              <a:t>double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>
                <a:solidFill>
                  <a:srgbClr val="9CDCFE"/>
                </a:solidFill>
                <a:latin typeface="Consolas" panose="020B0609020204030204" pitchFamily="49" charset="0"/>
              </a:rPr>
              <a:t>x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, </a:t>
            </a:r>
            <a:r>
              <a:rPr lang="en-IN" dirty="0" err="1">
                <a:solidFill>
                  <a:srgbClr val="569CD6"/>
                </a:solidFill>
                <a:latin typeface="Consolas" panose="020B0609020204030204" pitchFamily="49" charset="0"/>
              </a:rPr>
              <a:t>int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>
                <a:solidFill>
                  <a:srgbClr val="9CDCFE"/>
                </a:solidFill>
                <a:latin typeface="Consolas" panose="020B0609020204030204" pitchFamily="49" charset="0"/>
              </a:rPr>
              <a:t>n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) {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</a:t>
            </a:r>
            <a:r>
              <a:rPr lang="en-IN" dirty="0">
                <a:solidFill>
                  <a:srgbClr val="569CD6"/>
                </a:solidFill>
                <a:latin typeface="Consolas" panose="020B0609020204030204" pitchFamily="49" charset="0"/>
              </a:rPr>
              <a:t>long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pow=n;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</a:t>
            </a:r>
            <a:r>
              <a:rPr lang="en-IN" dirty="0">
                <a:solidFill>
                  <a:srgbClr val="C586C0"/>
                </a:solidFill>
                <a:latin typeface="Consolas" panose="020B0609020204030204" pitchFamily="49" charset="0"/>
              </a:rPr>
              <a:t>if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(n&lt;</a:t>
            </a:r>
            <a:r>
              <a:rPr lang="en-IN" dirty="0">
                <a:solidFill>
                  <a:srgbClr val="B5CEA8"/>
                </a:solidFill>
                <a:latin typeface="Consolas" panose="020B0609020204030204" pitchFamily="49" charset="0"/>
              </a:rPr>
              <a:t>0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) </a:t>
            </a:r>
            <a:r>
              <a:rPr lang="en-IN" dirty="0">
                <a:solidFill>
                  <a:srgbClr val="C586C0"/>
                </a:solidFill>
                <a:latin typeface="Consolas" panose="020B0609020204030204" pitchFamily="49" charset="0"/>
              </a:rPr>
              <a:t>return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>
                <a:solidFill>
                  <a:srgbClr val="B5CEA8"/>
                </a:solidFill>
                <a:latin typeface="Consolas" panose="020B0609020204030204" pitchFamily="49" charset="0"/>
              </a:rPr>
              <a:t>1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/</a:t>
            </a:r>
            <a:r>
              <a:rPr lang="en-IN" dirty="0">
                <a:solidFill>
                  <a:srgbClr val="DCDCAA"/>
                </a:solidFill>
                <a:latin typeface="Consolas" panose="020B0609020204030204" pitchFamily="49" charset="0"/>
              </a:rPr>
              <a:t>solve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(x,-pow);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</a:t>
            </a:r>
            <a:r>
              <a:rPr lang="en-IN" dirty="0">
                <a:solidFill>
                  <a:srgbClr val="C586C0"/>
                </a:solidFill>
                <a:latin typeface="Consolas" panose="020B0609020204030204" pitchFamily="49" charset="0"/>
              </a:rPr>
              <a:t>return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>
                <a:solidFill>
                  <a:srgbClr val="DCDCAA"/>
                </a:solidFill>
                <a:latin typeface="Consolas" panose="020B0609020204030204" pitchFamily="49" charset="0"/>
              </a:rPr>
              <a:t>solve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(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x,pow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}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};</a:t>
            </a:r>
            <a:endParaRPr lang="en-IN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09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77544" y="2308324"/>
            <a:ext cx="6096000" cy="3970318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r>
              <a:rPr lang="en-IN" dirty="0">
                <a:solidFill>
                  <a:srgbClr val="569CD6"/>
                </a:solidFill>
                <a:latin typeface="Consolas" panose="020B0609020204030204" pitchFamily="49" charset="0"/>
              </a:rPr>
              <a:t>class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>
                <a:solidFill>
                  <a:srgbClr val="4EC9B0"/>
                </a:solidFill>
                <a:latin typeface="Consolas" panose="020B0609020204030204" pitchFamily="49" charset="0"/>
              </a:rPr>
              <a:t>Solution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{</a:t>
            </a:r>
          </a:p>
          <a:p>
            <a:r>
              <a:rPr lang="en-IN" dirty="0">
                <a:solidFill>
                  <a:srgbClr val="569CD6"/>
                </a:solidFill>
                <a:latin typeface="Consolas" panose="020B0609020204030204" pitchFamily="49" charset="0"/>
              </a:rPr>
              <a:t>public:</a:t>
            </a:r>
            <a:endParaRPr lang="en-IN" dirty="0">
              <a:solidFill>
                <a:srgbClr val="D4D4D4"/>
              </a:solidFill>
              <a:latin typeface="Consolas" panose="020B0609020204030204" pitchFamily="49" charset="0"/>
            </a:endParaRP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</a:t>
            </a:r>
            <a:r>
              <a:rPr lang="en-IN" dirty="0" err="1">
                <a:solidFill>
                  <a:srgbClr val="569CD6"/>
                </a:solidFill>
                <a:latin typeface="Consolas" panose="020B0609020204030204" pitchFamily="49" charset="0"/>
              </a:rPr>
              <a:t>int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 err="1">
                <a:solidFill>
                  <a:srgbClr val="DCDCAA"/>
                </a:solidFill>
                <a:latin typeface="Consolas" panose="020B0609020204030204" pitchFamily="49" charset="0"/>
              </a:rPr>
              <a:t>maxArea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(</a:t>
            </a:r>
            <a:r>
              <a:rPr lang="en-IN" dirty="0">
                <a:solidFill>
                  <a:srgbClr val="4EC9B0"/>
                </a:solidFill>
                <a:latin typeface="Consolas" panose="020B0609020204030204" pitchFamily="49" charset="0"/>
              </a:rPr>
              <a:t>vector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&lt;</a:t>
            </a:r>
            <a:r>
              <a:rPr lang="en-IN" dirty="0" err="1">
                <a:solidFill>
                  <a:srgbClr val="569CD6"/>
                </a:solidFill>
                <a:latin typeface="Consolas" panose="020B0609020204030204" pitchFamily="49" charset="0"/>
              </a:rPr>
              <a:t>int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&gt;</a:t>
            </a:r>
            <a:r>
              <a:rPr lang="en-IN" dirty="0">
                <a:solidFill>
                  <a:srgbClr val="569CD6"/>
                </a:solidFill>
                <a:latin typeface="Consolas" panose="020B0609020204030204" pitchFamily="49" charset="0"/>
              </a:rPr>
              <a:t>&amp;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>
                <a:solidFill>
                  <a:srgbClr val="9CDCFE"/>
                </a:solidFill>
                <a:latin typeface="Consolas" panose="020B0609020204030204" pitchFamily="49" charset="0"/>
              </a:rPr>
              <a:t>height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) {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</a:t>
            </a:r>
            <a:r>
              <a:rPr lang="en-IN" dirty="0" err="1">
                <a:solidFill>
                  <a:srgbClr val="569CD6"/>
                </a:solidFill>
                <a:latin typeface="Consolas" panose="020B0609020204030204" pitchFamily="49" charset="0"/>
              </a:rPr>
              <a:t>int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i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=</a:t>
            </a:r>
            <a:r>
              <a:rPr lang="en-IN" dirty="0">
                <a:solidFill>
                  <a:srgbClr val="B5CEA8"/>
                </a:solidFill>
                <a:latin typeface="Consolas" panose="020B0609020204030204" pitchFamily="49" charset="0"/>
              </a:rPr>
              <a:t>0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,j=</a:t>
            </a:r>
            <a:r>
              <a:rPr lang="en-IN" dirty="0" err="1">
                <a:solidFill>
                  <a:srgbClr val="9CDCFE"/>
                </a:solidFill>
                <a:latin typeface="Consolas" panose="020B0609020204030204" pitchFamily="49" charset="0"/>
              </a:rPr>
              <a:t>height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.</a:t>
            </a:r>
            <a:r>
              <a:rPr lang="en-IN" dirty="0" err="1">
                <a:solidFill>
                  <a:srgbClr val="DCDCAA"/>
                </a:solidFill>
                <a:latin typeface="Consolas" panose="020B0609020204030204" pitchFamily="49" charset="0"/>
              </a:rPr>
              <a:t>size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()-</a:t>
            </a:r>
            <a:r>
              <a:rPr lang="en-IN" dirty="0">
                <a:solidFill>
                  <a:srgbClr val="B5CEA8"/>
                </a:solidFill>
                <a:latin typeface="Consolas" panose="020B0609020204030204" pitchFamily="49" charset="0"/>
              </a:rPr>
              <a:t>1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</a:t>
            </a:r>
            <a:r>
              <a:rPr lang="en-IN" dirty="0" err="1">
                <a:solidFill>
                  <a:srgbClr val="569CD6"/>
                </a:solidFill>
                <a:latin typeface="Consolas" panose="020B0609020204030204" pitchFamily="49" charset="0"/>
              </a:rPr>
              <a:t>int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maxans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=</a:t>
            </a:r>
            <a:r>
              <a:rPr lang="en-IN" dirty="0">
                <a:solidFill>
                  <a:srgbClr val="B5CEA8"/>
                </a:solidFill>
                <a:latin typeface="Consolas" panose="020B0609020204030204" pitchFamily="49" charset="0"/>
              </a:rPr>
              <a:t>0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</a:t>
            </a:r>
            <a:r>
              <a:rPr lang="en-IN" dirty="0">
                <a:solidFill>
                  <a:srgbClr val="C586C0"/>
                </a:solidFill>
                <a:latin typeface="Consolas" panose="020B0609020204030204" pitchFamily="49" charset="0"/>
              </a:rPr>
              <a:t>while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(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i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&lt;j){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    </a:t>
            </a:r>
            <a:r>
              <a:rPr lang="en-IN" dirty="0" err="1">
                <a:solidFill>
                  <a:srgbClr val="569CD6"/>
                </a:solidFill>
                <a:latin typeface="Consolas" panose="020B0609020204030204" pitchFamily="49" charset="0"/>
              </a:rPr>
              <a:t>int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h=</a:t>
            </a:r>
            <a:r>
              <a:rPr lang="en-IN" dirty="0">
                <a:solidFill>
                  <a:srgbClr val="DCDCAA"/>
                </a:solidFill>
                <a:latin typeface="Consolas" panose="020B0609020204030204" pitchFamily="49" charset="0"/>
              </a:rPr>
              <a:t>min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(</a:t>
            </a:r>
            <a:r>
              <a:rPr lang="en-IN" dirty="0">
                <a:solidFill>
                  <a:srgbClr val="9CDCFE"/>
                </a:solidFill>
                <a:latin typeface="Consolas" panose="020B0609020204030204" pitchFamily="49" charset="0"/>
              </a:rPr>
              <a:t>height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[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i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],</a:t>
            </a:r>
            <a:r>
              <a:rPr lang="en-IN" dirty="0">
                <a:solidFill>
                  <a:srgbClr val="9CDCFE"/>
                </a:solidFill>
                <a:latin typeface="Consolas" panose="020B0609020204030204" pitchFamily="49" charset="0"/>
              </a:rPr>
              <a:t>height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[j]);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    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maxans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=</a:t>
            </a:r>
            <a:r>
              <a:rPr lang="en-IN" dirty="0">
                <a:solidFill>
                  <a:srgbClr val="DCDCAA"/>
                </a:solidFill>
                <a:latin typeface="Consolas" panose="020B0609020204030204" pitchFamily="49" charset="0"/>
              </a:rPr>
              <a:t>max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(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maxans,h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*(j-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i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));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    </a:t>
            </a:r>
            <a:r>
              <a:rPr lang="en-IN" dirty="0">
                <a:solidFill>
                  <a:srgbClr val="C586C0"/>
                </a:solidFill>
                <a:latin typeface="Consolas" panose="020B0609020204030204" pitchFamily="49" charset="0"/>
              </a:rPr>
              <a:t>if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(</a:t>
            </a:r>
            <a:r>
              <a:rPr lang="en-IN" dirty="0">
                <a:solidFill>
                  <a:srgbClr val="9CDCFE"/>
                </a:solidFill>
                <a:latin typeface="Consolas" panose="020B0609020204030204" pitchFamily="49" charset="0"/>
              </a:rPr>
              <a:t>height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[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i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]&lt;</a:t>
            </a:r>
            <a:r>
              <a:rPr lang="en-IN" dirty="0">
                <a:solidFill>
                  <a:srgbClr val="9CDCFE"/>
                </a:solidFill>
                <a:latin typeface="Consolas" panose="020B0609020204030204" pitchFamily="49" charset="0"/>
              </a:rPr>
              <a:t>height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[j])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i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++;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    </a:t>
            </a:r>
            <a:r>
              <a:rPr lang="en-IN" dirty="0">
                <a:solidFill>
                  <a:srgbClr val="C586C0"/>
                </a:solidFill>
                <a:latin typeface="Consolas" panose="020B0609020204030204" pitchFamily="49" charset="0"/>
              </a:rPr>
              <a:t>else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j--;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}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</a:t>
            </a:r>
            <a:r>
              <a:rPr lang="en-IN" dirty="0">
                <a:solidFill>
                  <a:srgbClr val="C586C0"/>
                </a:solidFill>
                <a:latin typeface="Consolas" panose="020B0609020204030204" pitchFamily="49" charset="0"/>
              </a:rPr>
              <a:t>return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 err="1">
                <a:solidFill>
                  <a:srgbClr val="D4D4D4"/>
                </a:solidFill>
                <a:latin typeface="Consolas" panose="020B0609020204030204" pitchFamily="49" charset="0"/>
              </a:rPr>
              <a:t>maxans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}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};</a:t>
            </a:r>
            <a:endParaRPr lang="en-IN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11. Container With Most Water</a:t>
            </a:r>
          </a:p>
          <a:p>
            <a:endParaRPr lang="en-US" dirty="0" smtClean="0"/>
          </a:p>
          <a:p>
            <a:r>
              <a:rPr lang="en-US" dirty="0" smtClean="0"/>
              <a:t>Area=width*height</a:t>
            </a:r>
          </a:p>
          <a:p>
            <a:endParaRPr lang="en-US" dirty="0" smtClean="0"/>
          </a:p>
          <a:p>
            <a:r>
              <a:rPr lang="en-US" dirty="0" smtClean="0"/>
              <a:t>While shrinking width(decreasing) then we have to maximize the height(increasing) so move </a:t>
            </a:r>
            <a:r>
              <a:rPr lang="en-US" dirty="0" err="1" smtClean="0"/>
              <a:t>i</a:t>
            </a:r>
            <a:r>
              <a:rPr lang="en-US" dirty="0" smtClean="0"/>
              <a:t> or j which one is smaller to each other.</a:t>
            </a:r>
          </a:p>
        </p:txBody>
      </p:sp>
    </p:spTree>
    <p:extLst>
      <p:ext uri="{BB962C8B-B14F-4D97-AF65-F5344CB8AC3E}">
        <p14:creationId xmlns:p14="http://schemas.microsoft.com/office/powerpoint/2010/main" val="2205088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6062" y="193183"/>
            <a:ext cx="101099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Find Duplicates (287)</a:t>
            </a:r>
          </a:p>
          <a:p>
            <a:r>
              <a:rPr lang="en-US" dirty="0" smtClean="0"/>
              <a:t>Floyd Tortoise and Hare Algorithm- Used to detect cycle in a linked-list or array .</a:t>
            </a:r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3" name="Rectangle 2"/>
          <p:cNvSpPr/>
          <p:nvPr/>
        </p:nvSpPr>
        <p:spPr>
          <a:xfrm>
            <a:off x="5958625" y="880133"/>
            <a:ext cx="6096000" cy="5355312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r>
              <a:rPr lang="en-IN" dirty="0">
                <a:solidFill>
                  <a:srgbClr val="569CD6"/>
                </a:solidFill>
                <a:latin typeface="Consolas" panose="020B0609020204030204" pitchFamily="49" charset="0"/>
              </a:rPr>
              <a:t>class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>
                <a:solidFill>
                  <a:srgbClr val="4EC9B0"/>
                </a:solidFill>
                <a:latin typeface="Consolas" panose="020B0609020204030204" pitchFamily="49" charset="0"/>
              </a:rPr>
              <a:t>Solution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{</a:t>
            </a:r>
          </a:p>
          <a:p>
            <a:r>
              <a:rPr lang="en-IN" dirty="0">
                <a:solidFill>
                  <a:srgbClr val="569CD6"/>
                </a:solidFill>
                <a:latin typeface="Consolas" panose="020B0609020204030204" pitchFamily="49" charset="0"/>
              </a:rPr>
              <a:t>public:</a:t>
            </a:r>
            <a:endParaRPr lang="en-IN" dirty="0">
              <a:solidFill>
                <a:srgbClr val="D4D4D4"/>
              </a:solidFill>
              <a:latin typeface="Consolas" panose="020B0609020204030204" pitchFamily="49" charset="0"/>
            </a:endParaRP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</a:t>
            </a:r>
            <a:r>
              <a:rPr lang="en-IN" dirty="0" err="1">
                <a:solidFill>
                  <a:srgbClr val="569CD6"/>
                </a:solidFill>
                <a:latin typeface="Consolas" panose="020B0609020204030204" pitchFamily="49" charset="0"/>
              </a:rPr>
              <a:t>int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 err="1">
                <a:solidFill>
                  <a:srgbClr val="DCDCAA"/>
                </a:solidFill>
                <a:latin typeface="Consolas" panose="020B0609020204030204" pitchFamily="49" charset="0"/>
              </a:rPr>
              <a:t>findDuplicate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(</a:t>
            </a:r>
            <a:r>
              <a:rPr lang="en-IN" dirty="0">
                <a:solidFill>
                  <a:srgbClr val="4EC9B0"/>
                </a:solidFill>
                <a:latin typeface="Consolas" panose="020B0609020204030204" pitchFamily="49" charset="0"/>
              </a:rPr>
              <a:t>vector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&lt;</a:t>
            </a:r>
            <a:r>
              <a:rPr lang="en-IN" dirty="0" err="1">
                <a:solidFill>
                  <a:srgbClr val="569CD6"/>
                </a:solidFill>
                <a:latin typeface="Consolas" panose="020B0609020204030204" pitchFamily="49" charset="0"/>
              </a:rPr>
              <a:t>int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&gt;</a:t>
            </a:r>
            <a:r>
              <a:rPr lang="en-IN" dirty="0">
                <a:solidFill>
                  <a:srgbClr val="569CD6"/>
                </a:solidFill>
                <a:latin typeface="Consolas" panose="020B0609020204030204" pitchFamily="49" charset="0"/>
              </a:rPr>
              <a:t>&amp;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</a:t>
            </a:r>
            <a:r>
              <a:rPr lang="en-IN" dirty="0" err="1">
                <a:solidFill>
                  <a:srgbClr val="9CDCFE"/>
                </a:solidFill>
                <a:latin typeface="Consolas" panose="020B0609020204030204" pitchFamily="49" charset="0"/>
              </a:rPr>
              <a:t>nums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) {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</a:t>
            </a:r>
            <a:r>
              <a:rPr lang="en-IN" dirty="0" err="1">
                <a:solidFill>
                  <a:srgbClr val="569CD6"/>
                </a:solidFill>
                <a:latin typeface="Consolas" panose="020B0609020204030204" pitchFamily="49" charset="0"/>
              </a:rPr>
              <a:t>int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slow=</a:t>
            </a:r>
            <a:r>
              <a:rPr lang="en-IN" dirty="0" err="1">
                <a:solidFill>
                  <a:srgbClr val="9CDCFE"/>
                </a:solidFill>
                <a:latin typeface="Consolas" panose="020B0609020204030204" pitchFamily="49" charset="0"/>
              </a:rPr>
              <a:t>nums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[</a:t>
            </a:r>
            <a:r>
              <a:rPr lang="en-IN" dirty="0">
                <a:solidFill>
                  <a:srgbClr val="B5CEA8"/>
                </a:solidFill>
                <a:latin typeface="Consolas" panose="020B0609020204030204" pitchFamily="49" charset="0"/>
              </a:rPr>
              <a:t>0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];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</a:t>
            </a:r>
            <a:r>
              <a:rPr lang="en-IN" dirty="0" err="1">
                <a:solidFill>
                  <a:srgbClr val="569CD6"/>
                </a:solidFill>
                <a:latin typeface="Consolas" panose="020B0609020204030204" pitchFamily="49" charset="0"/>
              </a:rPr>
              <a:t>int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fast=</a:t>
            </a:r>
            <a:r>
              <a:rPr lang="en-IN" dirty="0" err="1">
                <a:solidFill>
                  <a:srgbClr val="9CDCFE"/>
                </a:solidFill>
                <a:latin typeface="Consolas" panose="020B0609020204030204" pitchFamily="49" charset="0"/>
              </a:rPr>
              <a:t>nums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[</a:t>
            </a:r>
            <a:r>
              <a:rPr lang="en-IN" dirty="0">
                <a:solidFill>
                  <a:srgbClr val="B5CEA8"/>
                </a:solidFill>
                <a:latin typeface="Consolas" panose="020B0609020204030204" pitchFamily="49" charset="0"/>
              </a:rPr>
              <a:t>0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];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slow=</a:t>
            </a:r>
            <a:r>
              <a:rPr lang="en-IN" dirty="0" err="1">
                <a:solidFill>
                  <a:srgbClr val="9CDCFE"/>
                </a:solidFill>
                <a:latin typeface="Consolas" panose="020B0609020204030204" pitchFamily="49" charset="0"/>
              </a:rPr>
              <a:t>nums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[slow];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fast=</a:t>
            </a:r>
            <a:r>
              <a:rPr lang="en-IN" dirty="0" err="1">
                <a:solidFill>
                  <a:srgbClr val="9CDCFE"/>
                </a:solidFill>
                <a:latin typeface="Consolas" panose="020B0609020204030204" pitchFamily="49" charset="0"/>
              </a:rPr>
              <a:t>nums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[</a:t>
            </a:r>
            <a:r>
              <a:rPr lang="en-IN" dirty="0" err="1">
                <a:solidFill>
                  <a:srgbClr val="9CDCFE"/>
                </a:solidFill>
                <a:latin typeface="Consolas" panose="020B0609020204030204" pitchFamily="49" charset="0"/>
              </a:rPr>
              <a:t>nums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[fast]];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</a:t>
            </a:r>
            <a:r>
              <a:rPr lang="en-IN" dirty="0">
                <a:solidFill>
                  <a:srgbClr val="C586C0"/>
                </a:solidFill>
                <a:latin typeface="Consolas" panose="020B0609020204030204" pitchFamily="49" charset="0"/>
              </a:rPr>
              <a:t>while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(slow!=fast){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    slow=</a:t>
            </a:r>
            <a:r>
              <a:rPr lang="en-IN" dirty="0" err="1">
                <a:solidFill>
                  <a:srgbClr val="9CDCFE"/>
                </a:solidFill>
                <a:latin typeface="Consolas" panose="020B0609020204030204" pitchFamily="49" charset="0"/>
              </a:rPr>
              <a:t>nums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[slow];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    fast=</a:t>
            </a:r>
            <a:r>
              <a:rPr lang="en-IN" dirty="0" err="1">
                <a:solidFill>
                  <a:srgbClr val="9CDCFE"/>
                </a:solidFill>
                <a:latin typeface="Consolas" panose="020B0609020204030204" pitchFamily="49" charset="0"/>
              </a:rPr>
              <a:t>nums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[</a:t>
            </a:r>
            <a:r>
              <a:rPr lang="en-IN" dirty="0" err="1">
                <a:solidFill>
                  <a:srgbClr val="9CDCFE"/>
                </a:solidFill>
                <a:latin typeface="Consolas" panose="020B0609020204030204" pitchFamily="49" charset="0"/>
              </a:rPr>
              <a:t>nums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[fast]];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}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slow=</a:t>
            </a:r>
            <a:r>
              <a:rPr lang="en-IN" dirty="0" err="1">
                <a:solidFill>
                  <a:srgbClr val="9CDCFE"/>
                </a:solidFill>
                <a:latin typeface="Consolas" panose="020B0609020204030204" pitchFamily="49" charset="0"/>
              </a:rPr>
              <a:t>nums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[</a:t>
            </a:r>
            <a:r>
              <a:rPr lang="en-IN" dirty="0">
                <a:solidFill>
                  <a:srgbClr val="B5CEA8"/>
                </a:solidFill>
                <a:latin typeface="Consolas" panose="020B0609020204030204" pitchFamily="49" charset="0"/>
              </a:rPr>
              <a:t>0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];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</a:t>
            </a:r>
            <a:r>
              <a:rPr lang="en-IN" dirty="0">
                <a:solidFill>
                  <a:srgbClr val="C586C0"/>
                </a:solidFill>
                <a:latin typeface="Consolas" panose="020B0609020204030204" pitchFamily="49" charset="0"/>
              </a:rPr>
              <a:t>while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(slow!=fast){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    slow=</a:t>
            </a:r>
            <a:r>
              <a:rPr lang="en-IN" dirty="0" err="1">
                <a:solidFill>
                  <a:srgbClr val="9CDCFE"/>
                </a:solidFill>
                <a:latin typeface="Consolas" panose="020B0609020204030204" pitchFamily="49" charset="0"/>
              </a:rPr>
              <a:t>nums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[slow];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    fast=</a:t>
            </a:r>
            <a:r>
              <a:rPr lang="en-IN" dirty="0" err="1">
                <a:solidFill>
                  <a:srgbClr val="9CDCFE"/>
                </a:solidFill>
                <a:latin typeface="Consolas" panose="020B0609020204030204" pitchFamily="49" charset="0"/>
              </a:rPr>
              <a:t>nums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[fast];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}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    </a:t>
            </a:r>
            <a:r>
              <a:rPr lang="en-IN" dirty="0">
                <a:solidFill>
                  <a:srgbClr val="C586C0"/>
                </a:solidFill>
                <a:latin typeface="Consolas" panose="020B0609020204030204" pitchFamily="49" charset="0"/>
              </a:rPr>
              <a:t>return</a:t>
            </a:r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 slow;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    }</a:t>
            </a:r>
          </a:p>
          <a:p>
            <a:r>
              <a:rPr lang="en-IN" dirty="0">
                <a:solidFill>
                  <a:srgbClr val="D4D4D4"/>
                </a:solidFill>
                <a:latin typeface="Consolas" panose="020B0609020204030204" pitchFamily="49" charset="0"/>
              </a:rPr>
              <a:t>};</a:t>
            </a:r>
            <a:endParaRPr lang="en-IN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44" b="32582"/>
          <a:stretch/>
        </p:blipFill>
        <p:spPr>
          <a:xfrm rot="16200000">
            <a:off x="1598339" y="-512144"/>
            <a:ext cx="2532768" cy="53173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6060" y="4082603"/>
            <a:ext cx="4559123" cy="203132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Slow=L1+L2</a:t>
            </a:r>
          </a:p>
          <a:p>
            <a:r>
              <a:rPr lang="en-US" dirty="0" smtClean="0"/>
              <a:t>Fast=L1+L2+nk</a:t>
            </a:r>
          </a:p>
          <a:p>
            <a:r>
              <a:rPr lang="en-US" dirty="0" smtClean="0"/>
              <a:t>Fast=2* slow</a:t>
            </a:r>
          </a:p>
          <a:p>
            <a:endParaRPr lang="en-US" dirty="0"/>
          </a:p>
          <a:p>
            <a:r>
              <a:rPr lang="en-US" dirty="0" smtClean="0"/>
              <a:t>Then 2(L1+L2)=L1+L2+nk</a:t>
            </a:r>
          </a:p>
          <a:p>
            <a:r>
              <a:rPr lang="en-US" dirty="0" smtClean="0"/>
              <a:t>L1+L2=</a:t>
            </a:r>
            <a:r>
              <a:rPr lang="en-US" dirty="0" err="1" smtClean="0"/>
              <a:t>nk</a:t>
            </a:r>
            <a:endParaRPr lang="en-US" dirty="0" smtClean="0"/>
          </a:p>
          <a:p>
            <a:r>
              <a:rPr lang="en-US" dirty="0" smtClean="0"/>
              <a:t>L1=nk-L2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09546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1499</TotalTime>
  <Words>269</Words>
  <Application>Microsoft Office PowerPoint</Application>
  <PresentationFormat>Widescreen</PresentationFormat>
  <Paragraphs>120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Microsoft account</cp:lastModifiedBy>
  <cp:revision>13</cp:revision>
  <dcterms:created xsi:type="dcterms:W3CDTF">2025-08-02T12:04:55Z</dcterms:created>
  <dcterms:modified xsi:type="dcterms:W3CDTF">2025-09-23T11:29:36Z</dcterms:modified>
</cp:coreProperties>
</file>